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6" r:id="rId9"/>
    <p:sldId id="264" r:id="rId10"/>
    <p:sldId id="26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9A75-DC30-4F13-89AE-EFC31DB330C7}" type="datetimeFigureOut">
              <a:rPr lang="de-DE" smtClean="0"/>
              <a:t>07.04.2024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8D33-5069-4D5C-86C0-9DF135F296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1323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9A75-DC30-4F13-89AE-EFC31DB330C7}" type="datetimeFigureOut">
              <a:rPr lang="de-DE" smtClean="0"/>
              <a:t>07.04.2024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8D33-5069-4D5C-86C0-9DF135F296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150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9A75-DC30-4F13-89AE-EFC31DB330C7}" type="datetimeFigureOut">
              <a:rPr lang="de-DE" smtClean="0"/>
              <a:t>07.04.2024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8D33-5069-4D5C-86C0-9DF135F296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887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9A75-DC30-4F13-89AE-EFC31DB330C7}" type="datetimeFigureOut">
              <a:rPr lang="de-DE" smtClean="0"/>
              <a:t>07.04.2024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8D33-5069-4D5C-86C0-9DF135F296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044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9A75-DC30-4F13-89AE-EFC31DB330C7}" type="datetimeFigureOut">
              <a:rPr lang="de-DE" smtClean="0"/>
              <a:t>07.04.2024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8D33-5069-4D5C-86C0-9DF135F296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684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9A75-DC30-4F13-89AE-EFC31DB330C7}" type="datetimeFigureOut">
              <a:rPr lang="de-DE" smtClean="0"/>
              <a:t>07.04.2024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8D33-5069-4D5C-86C0-9DF135F296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09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9A75-DC30-4F13-89AE-EFC31DB330C7}" type="datetimeFigureOut">
              <a:rPr lang="de-DE" smtClean="0"/>
              <a:t>07.04.2024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8D33-5069-4D5C-86C0-9DF135F296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9A75-DC30-4F13-89AE-EFC31DB330C7}" type="datetimeFigureOut">
              <a:rPr lang="de-DE" smtClean="0"/>
              <a:t>07.04.2024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8D33-5069-4D5C-86C0-9DF135F296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178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9A75-DC30-4F13-89AE-EFC31DB330C7}" type="datetimeFigureOut">
              <a:rPr lang="de-DE" smtClean="0"/>
              <a:t>07.04.2024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8D33-5069-4D5C-86C0-9DF135F296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536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9A75-DC30-4F13-89AE-EFC31DB330C7}" type="datetimeFigureOut">
              <a:rPr lang="de-DE" smtClean="0"/>
              <a:t>07.04.2024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8D33-5069-4D5C-86C0-9DF135F296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8836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9A75-DC30-4F13-89AE-EFC31DB330C7}" type="datetimeFigureOut">
              <a:rPr lang="de-DE" smtClean="0"/>
              <a:t>07.04.2024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8D33-5069-4D5C-86C0-9DF135F296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74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09A75-DC30-4F13-89AE-EFC31DB330C7}" type="datetimeFigureOut">
              <a:rPr lang="de-DE" smtClean="0"/>
              <a:t>07.04.2024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8D33-5069-4D5C-86C0-9DF135F296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93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psau9eWkLE" TargetMode="External"/><Relationship Id="rId2" Type="http://schemas.openxmlformats.org/officeDocument/2006/relationships/hyperlink" Target="https://www.rundel.de/de/person/etienne_crausaz/281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jbo@kmv-olpe.de" TargetMode="External"/><Relationship Id="rId5" Type="http://schemas.openxmlformats.org/officeDocument/2006/relationships/hyperlink" Target="https://www.youtube.com/watch?v=vlH_wiu8P7U" TargetMode="External"/><Relationship Id="rId4" Type="http://schemas.openxmlformats.org/officeDocument/2006/relationships/hyperlink" Target="https://www.youtube.com/watch?v=xsIQFPge5eU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kjbo@kmv-olpe.d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kjbo@kmv-olpe.d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2" y="844836"/>
            <a:ext cx="6537018" cy="235144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904240" y="3708400"/>
            <a:ext cx="101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latin typeface="Britannic Bold" panose="020B0903060703020204" pitchFamily="34" charset="0"/>
              </a:rPr>
              <a:t>Digitale Infoveranstaltung zum KJBO</a:t>
            </a:r>
            <a:endParaRPr lang="de-DE" sz="4800" dirty="0">
              <a:latin typeface="Britannic Bold" panose="020B0903060703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921893" y="5690333"/>
            <a:ext cx="50850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latin typeface="Britannic Bold" panose="020B0903060703020204" pitchFamily="34" charset="0"/>
              </a:rPr>
              <a:t>Herzlich willkommen!</a:t>
            </a:r>
            <a:endParaRPr lang="de-DE" sz="40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894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dirty="0" smtClean="0">
                <a:latin typeface="Britannic Bold" panose="020B0903060703020204" pitchFamily="34" charset="0"/>
              </a:rPr>
              <a:t>Fragen? Wünsche? Sorgen?</a:t>
            </a:r>
            <a:endParaRPr lang="de-DE" sz="5400" dirty="0">
              <a:latin typeface="Britannic Bold" panose="020B0903060703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de-DE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de-DE" dirty="0" smtClean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de-DE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de-DE" dirty="0" smtClean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de-DE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de-DE" sz="3600" dirty="0" smtClean="0">
                <a:latin typeface="Bahnschrift" panose="020B0502040204020203" pitchFamily="34" charset="0"/>
              </a:rPr>
              <a:t>Bis bald im </a:t>
            </a:r>
            <a:endParaRPr lang="de-DE" sz="3600" dirty="0">
              <a:latin typeface="Bahnschrift" panose="020B0502040204020203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95" y="3960454"/>
            <a:ext cx="6537018" cy="235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81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dirty="0" smtClean="0">
                <a:latin typeface="Britannic Bold" panose="020B0903060703020204" pitchFamily="34" charset="0"/>
              </a:rPr>
              <a:t>Was ist das						? </a:t>
            </a:r>
            <a:endParaRPr lang="de-DE" sz="5400" dirty="0">
              <a:latin typeface="Britannic Bold" panose="020B0903060703020204" pitchFamily="34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79" y="365125"/>
            <a:ext cx="4759018" cy="1711877"/>
          </a:xfrm>
        </p:spPr>
      </p:pic>
      <p:sp>
        <p:nvSpPr>
          <p:cNvPr id="6" name="Textfeld 5"/>
          <p:cNvSpPr txBox="1"/>
          <p:nvPr/>
        </p:nvSpPr>
        <p:spPr>
          <a:xfrm>
            <a:off x="518160" y="2430599"/>
            <a:ext cx="11155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800" dirty="0" smtClean="0">
                <a:latin typeface="Bahnschrift" panose="020B0502040204020203" pitchFamily="34" charset="0"/>
              </a:rPr>
              <a:t>(über)regionales Kreisjugendorchester des Kreises Olpe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800" dirty="0" smtClean="0">
                <a:latin typeface="Bahnschrift" panose="020B0502040204020203" pitchFamily="34" charset="0"/>
              </a:rPr>
              <a:t>Ca. 60-70 Jugendliche im Alter von 14-27 aus allen Musikvereinen und Musikzügen des Kreises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800" dirty="0" smtClean="0">
                <a:latin typeface="Bahnschrift" panose="020B0502040204020203" pitchFamily="34" charset="0"/>
              </a:rPr>
              <a:t>Eine jährliche Arbeitsphase: einzelne Probentage, Probewochenende im MBZ Bad </a:t>
            </a:r>
            <a:r>
              <a:rPr lang="de-DE" sz="2800" dirty="0" err="1" smtClean="0">
                <a:latin typeface="Bahnschrift" panose="020B0502040204020203" pitchFamily="34" charset="0"/>
              </a:rPr>
              <a:t>Fredeburg</a:t>
            </a:r>
            <a:r>
              <a:rPr lang="de-DE" sz="2800" dirty="0" smtClean="0">
                <a:latin typeface="Bahnschrift" panose="020B0502040204020203" pitchFamily="34" charset="0"/>
              </a:rPr>
              <a:t>, kompaktes Konzertwochenende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800" dirty="0" smtClean="0">
                <a:latin typeface="Bahnschrift" panose="020B0502040204020203" pitchFamily="34" charset="0"/>
              </a:rPr>
              <a:t>Programm: anspruchsvolle Sinfonische Blasmusik (Oberstufe)</a:t>
            </a:r>
          </a:p>
          <a:p>
            <a:endParaRPr lang="de-DE" sz="28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31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Britannic Bold" panose="020B0903060703020204" pitchFamily="34" charset="0"/>
              </a:rPr>
              <a:t>Besetzung des KJBO</a:t>
            </a:r>
            <a:endParaRPr lang="de-DE" dirty="0">
              <a:latin typeface="Britannic Bold" panose="020B0903060703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23967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de-DE" sz="2400" dirty="0" smtClean="0">
                <a:latin typeface="Bahnschrift" panose="020B0502040204020203" pitchFamily="34" charset="0"/>
              </a:rPr>
              <a:t>Holz: </a:t>
            </a:r>
          </a:p>
          <a:p>
            <a:pPr marL="0" indent="0">
              <a:buNone/>
            </a:pPr>
            <a:r>
              <a:rPr lang="de-DE" sz="2400" dirty="0" smtClean="0">
                <a:latin typeface="Bahnschrift" panose="020B0502040204020203" pitchFamily="34" charset="0"/>
              </a:rPr>
              <a:t>Flöte + Piccolo / Oboe + Englischhorn / Klarinette + Bassklarinette / Fagott / kompletter Saxophonsatz</a:t>
            </a:r>
          </a:p>
          <a:p>
            <a:pPr marL="0" indent="0">
              <a:buNone/>
            </a:pPr>
            <a:endParaRPr lang="de-DE" sz="2400" dirty="0">
              <a:latin typeface="Bahnschrif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sz="2400" dirty="0" smtClean="0">
                <a:latin typeface="Bahnschrift" panose="020B0502040204020203" pitchFamily="34" charset="0"/>
              </a:rPr>
              <a:t>Blech:</a:t>
            </a:r>
          </a:p>
          <a:p>
            <a:pPr marL="0" indent="0">
              <a:buNone/>
            </a:pPr>
            <a:r>
              <a:rPr lang="de-DE" sz="2400" dirty="0" smtClean="0">
                <a:latin typeface="Bahnschrift" panose="020B0502040204020203" pitchFamily="34" charset="0"/>
              </a:rPr>
              <a:t>Trompete + Flügelhorn + Kornett / Posaune / Horn / Euphonium o. Bariton / Tuba</a:t>
            </a:r>
          </a:p>
          <a:p>
            <a:pPr marL="0" indent="0">
              <a:buNone/>
            </a:pPr>
            <a:endParaRPr lang="de-DE" sz="2400" dirty="0" smtClean="0">
              <a:latin typeface="Bahnschrif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sz="2400" dirty="0" smtClean="0">
                <a:latin typeface="Bahnschrift" panose="020B0502040204020203" pitchFamily="34" charset="0"/>
              </a:rPr>
              <a:t>Schlagwerk:</a:t>
            </a:r>
          </a:p>
          <a:p>
            <a:pPr marL="0" indent="0">
              <a:buNone/>
            </a:pPr>
            <a:r>
              <a:rPr lang="de-DE" sz="2400" dirty="0" err="1" smtClean="0">
                <a:latin typeface="Bahnschrift" panose="020B0502040204020203" pitchFamily="34" charset="0"/>
              </a:rPr>
              <a:t>Drumset</a:t>
            </a:r>
            <a:r>
              <a:rPr lang="de-DE" sz="2400" dirty="0" smtClean="0">
                <a:latin typeface="Bahnschrift" panose="020B0502040204020203" pitchFamily="34" charset="0"/>
              </a:rPr>
              <a:t> / Pauken / </a:t>
            </a:r>
            <a:r>
              <a:rPr lang="de-DE" sz="2400" dirty="0" err="1" smtClean="0">
                <a:latin typeface="Bahnschrift" panose="020B0502040204020203" pitchFamily="34" charset="0"/>
              </a:rPr>
              <a:t>Mallets</a:t>
            </a:r>
            <a:r>
              <a:rPr lang="de-DE" sz="2400" dirty="0" smtClean="0">
                <a:latin typeface="Bahnschrift" panose="020B0502040204020203" pitchFamily="34" charset="0"/>
              </a:rPr>
              <a:t> (Xylophon, Marimbaphon, Vibraphon, Glockenspiel, Röhrenglocken) / Percussion</a:t>
            </a:r>
          </a:p>
          <a:p>
            <a:pPr marL="0" indent="0">
              <a:buNone/>
            </a:pPr>
            <a:endParaRPr lang="de-DE" sz="2400" dirty="0">
              <a:latin typeface="Bahnschrif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sz="2400" dirty="0" smtClean="0">
                <a:latin typeface="Bahnschrift" panose="020B0502040204020203" pitchFamily="34" charset="0"/>
              </a:rPr>
              <a:t>Klavier / Harfe </a:t>
            </a:r>
            <a:r>
              <a:rPr lang="de-DE" sz="2400" smtClean="0">
                <a:latin typeface="Bahnschrift" panose="020B0502040204020203" pitchFamily="34" charset="0"/>
              </a:rPr>
              <a:t>/ Kontrabass</a:t>
            </a:r>
            <a:endParaRPr lang="de-DE" sz="2400" dirty="0" smtClean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de-DE" sz="24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227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Britannic Bold" panose="020B0903060703020204" pitchFamily="34" charset="0"/>
              </a:rPr>
              <a:t>Voraussetzunge</a:t>
            </a:r>
            <a:r>
              <a:rPr lang="de-DE" dirty="0">
                <a:latin typeface="Britannic Bold" panose="020B0903060703020204" pitchFamily="34" charset="0"/>
              </a:rPr>
              <a:t>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de-DE" dirty="0" smtClean="0">
                <a:latin typeface="Bahnschrift" panose="020B0502040204020203" pitchFamily="34" charset="0"/>
              </a:rPr>
              <a:t>Alter: 14 – 27 Jahre, Ausnahmen sind möglich </a:t>
            </a:r>
            <a:r>
              <a:rPr lang="de-DE" dirty="0" smtClean="0">
                <a:latin typeface="Bahnschrift" panose="020B0502040204020203" pitchFamily="34" charset="0"/>
                <a:sym typeface="Wingdings" panose="05000000000000000000" pitchFamily="2" charset="2"/>
              </a:rPr>
              <a:t> </a:t>
            </a:r>
          </a:p>
          <a:p>
            <a:pPr>
              <a:buFont typeface="Wingdings" panose="05000000000000000000" pitchFamily="2" charset="2"/>
              <a:buChar char="v"/>
            </a:pPr>
            <a:endParaRPr lang="de-DE" dirty="0">
              <a:latin typeface="Bahnschrift" panose="020B0502040204020203" pitchFamily="34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dirty="0" smtClean="0">
                <a:latin typeface="Bahnschrift" panose="020B0502040204020203" pitchFamily="34" charset="0"/>
                <a:sym typeface="Wingdings" panose="05000000000000000000" pitchFamily="2" charset="2"/>
              </a:rPr>
              <a:t>Motivation, sich zuhause auf Proben vorzubereiten</a:t>
            </a:r>
          </a:p>
          <a:p>
            <a:pPr>
              <a:buFont typeface="Wingdings" panose="05000000000000000000" pitchFamily="2" charset="2"/>
              <a:buChar char="v"/>
            </a:pPr>
            <a:endParaRPr lang="de-DE" dirty="0">
              <a:latin typeface="Bahnschrift" panose="020B0502040204020203" pitchFamily="34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dirty="0" smtClean="0">
                <a:latin typeface="Bahnschrift" panose="020B0502040204020203" pitchFamily="34" charset="0"/>
                <a:sym typeface="Wingdings" panose="05000000000000000000" pitchFamily="2" charset="2"/>
              </a:rPr>
              <a:t>Teilnahme an möglichst allen Probeterminen</a:t>
            </a:r>
          </a:p>
          <a:p>
            <a:pPr>
              <a:buFont typeface="Wingdings" panose="05000000000000000000" pitchFamily="2" charset="2"/>
              <a:buChar char="v"/>
            </a:pPr>
            <a:endParaRPr lang="de-DE" dirty="0">
              <a:latin typeface="Bahnschrift" panose="020B0502040204020203" pitchFamily="34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dirty="0" smtClean="0">
                <a:latin typeface="Bahnschrift" panose="020B0502040204020203" pitchFamily="34" charset="0"/>
                <a:sym typeface="Wingdings" panose="05000000000000000000" pitchFamily="2" charset="2"/>
              </a:rPr>
              <a:t>Technisches Können auf eigenem Instrument </a:t>
            </a:r>
          </a:p>
          <a:p>
            <a:pPr marL="0" indent="0">
              <a:buNone/>
            </a:pPr>
            <a:r>
              <a:rPr lang="de-DE" dirty="0" smtClean="0">
                <a:latin typeface="Bahnschrift" panose="020B0502040204020203" pitchFamily="34" charset="0"/>
                <a:sym typeface="Wingdings" panose="05000000000000000000" pitchFamily="2" charset="2"/>
              </a:rPr>
              <a:t>-&gt; Orientierung an Literatur des D2/3-Lehrgangs</a:t>
            </a:r>
            <a:endParaRPr lang="de-DE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774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Britannic Bold" panose="020B0903060703020204" pitchFamily="34" charset="0"/>
              </a:rPr>
              <a:t>Beispiele</a:t>
            </a:r>
            <a:endParaRPr lang="de-DE" dirty="0">
              <a:latin typeface="Britannic Bold" panose="020B0903060703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de-DE" dirty="0" smtClean="0">
                <a:latin typeface="Bahnschrift" panose="020B0502040204020203" pitchFamily="34" charset="0"/>
              </a:rPr>
              <a:t>2023: </a:t>
            </a:r>
          </a:p>
          <a:p>
            <a:pPr marL="0" indent="0">
              <a:buNone/>
            </a:pPr>
            <a:r>
              <a:rPr lang="de-DE" dirty="0" smtClean="0">
                <a:latin typeface="Bahnschrift" panose="020B0502040204020203" pitchFamily="34" charset="0"/>
              </a:rPr>
              <a:t>Etienne Crausaz </a:t>
            </a:r>
            <a:r>
              <a:rPr lang="de-DE" dirty="0" smtClean="0">
                <a:latin typeface="Bahnschrift" panose="020B0502040204020203" pitchFamily="34" charset="0"/>
                <a:hlinkClick r:id="rId2"/>
              </a:rPr>
              <a:t>–</a:t>
            </a:r>
            <a:r>
              <a:rPr lang="de-DE" dirty="0" smtClean="0">
                <a:latin typeface="Bahnschrift" panose="020B0502040204020203" pitchFamily="34" charset="0"/>
              </a:rPr>
              <a:t> </a:t>
            </a:r>
            <a:r>
              <a:rPr lang="de-DE" dirty="0" err="1" smtClean="0">
                <a:latin typeface="Bahnschrift" panose="020B0502040204020203" pitchFamily="34" charset="0"/>
              </a:rPr>
              <a:t>Deliverance</a:t>
            </a:r>
            <a:endParaRPr lang="de-DE" dirty="0" smtClean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de-DE" dirty="0">
                <a:hlinkClick r:id="rId3"/>
              </a:rPr>
              <a:t>DELIVERANCE Etienne CRAUSAZ (youtube.com) </a:t>
            </a:r>
            <a:r>
              <a:rPr lang="de-DE" dirty="0" smtClean="0">
                <a:latin typeface="Bahnschrift" panose="020B0502040204020203" pitchFamily="34" charset="0"/>
              </a:rPr>
              <a:t>				</a:t>
            </a:r>
          </a:p>
          <a:p>
            <a:pPr marL="0" indent="0">
              <a:buNone/>
            </a:pPr>
            <a:r>
              <a:rPr lang="de-DE" dirty="0" smtClean="0">
                <a:latin typeface="Bahnschrift" panose="020B0502040204020203" pitchFamily="34" charset="0"/>
              </a:rPr>
              <a:t>Bart </a:t>
            </a:r>
            <a:r>
              <a:rPr lang="de-DE" dirty="0" err="1" smtClean="0">
                <a:latin typeface="Bahnschrift" panose="020B0502040204020203" pitchFamily="34" charset="0"/>
              </a:rPr>
              <a:t>Picqueur</a:t>
            </a:r>
            <a:r>
              <a:rPr lang="de-DE" dirty="0" smtClean="0">
                <a:latin typeface="Bahnschrift" panose="020B0502040204020203" pitchFamily="34" charset="0"/>
              </a:rPr>
              <a:t> – </a:t>
            </a:r>
            <a:r>
              <a:rPr lang="de-DE" dirty="0" err="1" smtClean="0">
                <a:latin typeface="Bahnschrift" panose="020B0502040204020203" pitchFamily="34" charset="0"/>
              </a:rPr>
              <a:t>Histoires</a:t>
            </a:r>
            <a:r>
              <a:rPr lang="de-DE" dirty="0" smtClean="0">
                <a:latin typeface="Bahnschrift" panose="020B0502040204020203" pitchFamily="34" charset="0"/>
              </a:rPr>
              <a:t> </a:t>
            </a:r>
            <a:r>
              <a:rPr lang="de-DE" dirty="0" err="1" smtClean="0">
                <a:latin typeface="Bahnschrift" panose="020B0502040204020203" pitchFamily="34" charset="0"/>
              </a:rPr>
              <a:t>Landaises</a:t>
            </a:r>
            <a:endParaRPr lang="de-DE" dirty="0" smtClean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de-DE" dirty="0" err="1">
                <a:hlinkClick r:id="rId4"/>
              </a:rPr>
              <a:t>Histoires</a:t>
            </a:r>
            <a:r>
              <a:rPr lang="de-DE" dirty="0">
                <a:hlinkClick r:id="rId4"/>
              </a:rPr>
              <a:t> </a:t>
            </a:r>
            <a:r>
              <a:rPr lang="de-DE" dirty="0" err="1">
                <a:hlinkClick r:id="rId4"/>
              </a:rPr>
              <a:t>Landaises</a:t>
            </a:r>
            <a:r>
              <a:rPr lang="de-DE" dirty="0">
                <a:hlinkClick r:id="rId4"/>
              </a:rPr>
              <a:t> (youtube.com</a:t>
            </a:r>
            <a:r>
              <a:rPr lang="de-DE" dirty="0" smtClean="0">
                <a:hlinkClick r:id="rId4"/>
              </a:rPr>
              <a:t>)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>
                <a:latin typeface="Bahnschrift" panose="020B0502040204020203" pitchFamily="34" charset="0"/>
              </a:rPr>
              <a:t>Jay </a:t>
            </a:r>
            <a:r>
              <a:rPr lang="de-DE" dirty="0" err="1" smtClean="0">
                <a:latin typeface="Bahnschrift" panose="020B0502040204020203" pitchFamily="34" charset="0"/>
              </a:rPr>
              <a:t>Bocook</a:t>
            </a:r>
            <a:r>
              <a:rPr lang="de-DE" dirty="0" smtClean="0">
                <a:latin typeface="Bahnschrift" panose="020B0502040204020203" pitchFamily="34" charset="0"/>
              </a:rPr>
              <a:t> – </a:t>
            </a:r>
            <a:r>
              <a:rPr lang="de-DE" dirty="0" err="1" smtClean="0">
                <a:latin typeface="Bahnschrift" panose="020B0502040204020203" pitchFamily="34" charset="0"/>
              </a:rPr>
              <a:t>Carnival</a:t>
            </a:r>
            <a:r>
              <a:rPr lang="de-DE" dirty="0" smtClean="0">
                <a:latin typeface="Bahnschrift" panose="020B0502040204020203" pitchFamily="34" charset="0"/>
              </a:rPr>
              <a:t> des </a:t>
            </a:r>
            <a:r>
              <a:rPr lang="de-DE" dirty="0" err="1" smtClean="0">
                <a:latin typeface="Bahnschrift" panose="020B0502040204020203" pitchFamily="34" charset="0"/>
              </a:rPr>
              <a:t>Animaux</a:t>
            </a:r>
            <a:endParaRPr lang="de-DE" dirty="0" smtClean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US" dirty="0">
                <a:hlinkClick r:id="rId5"/>
              </a:rPr>
              <a:t>Carnival of the Animals by Camille Saint-Saëns/arr. Jay Bocook - YouTube</a:t>
            </a:r>
            <a:endParaRPr lang="de-DE" dirty="0" smtClean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de-DE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de-DE" dirty="0" smtClean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de-DE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Bahnschrift" panose="020B0502040204020203" pitchFamily="34" charset="0"/>
              </a:rPr>
              <a:t>Für Notenbeispiele unter </a:t>
            </a:r>
            <a:r>
              <a:rPr lang="de-DE" dirty="0" smtClean="0">
                <a:latin typeface="Bahnschrift" panose="020B0502040204020203" pitchFamily="34" charset="0"/>
                <a:hlinkClick r:id="rId6"/>
              </a:rPr>
              <a:t>kjbo@kmv-olpe.de</a:t>
            </a:r>
            <a:r>
              <a:rPr lang="de-DE" dirty="0" smtClean="0">
                <a:latin typeface="Bahnschrift" panose="020B0502040204020203" pitchFamily="34" charset="0"/>
              </a:rPr>
              <a:t> melden</a:t>
            </a:r>
            <a:endParaRPr lang="de-DE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342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Britannic Bold" panose="020B0903060703020204" pitchFamily="34" charset="0"/>
              </a:rPr>
              <a:t>Meet</a:t>
            </a:r>
            <a:r>
              <a:rPr lang="de-DE" dirty="0" smtClean="0">
                <a:latin typeface="Britannic Bold" panose="020B0903060703020204" pitchFamily="34" charset="0"/>
              </a:rPr>
              <a:t> </a:t>
            </a:r>
            <a:r>
              <a:rPr lang="de-DE" dirty="0" err="1" smtClean="0">
                <a:latin typeface="Britannic Bold" panose="020B0903060703020204" pitchFamily="34" charset="0"/>
              </a:rPr>
              <a:t>the</a:t>
            </a:r>
            <a:r>
              <a:rPr lang="de-DE" dirty="0" smtClean="0">
                <a:latin typeface="Britannic Bold" panose="020B0903060703020204" pitchFamily="34" charset="0"/>
              </a:rPr>
              <a:t> </a:t>
            </a:r>
            <a:r>
              <a:rPr lang="de-DE" dirty="0" err="1" smtClean="0">
                <a:latin typeface="Britannic Bold" panose="020B0903060703020204" pitchFamily="34" charset="0"/>
              </a:rPr>
              <a:t>Conductor</a:t>
            </a:r>
            <a:endParaRPr lang="de-DE" dirty="0">
              <a:latin typeface="Britannic Bold" panose="020B0903060703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0810" y="2202697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de-DE" dirty="0" smtClean="0">
                <a:latin typeface="Bahnschrift" panose="020B0502040204020203" pitchFamily="34" charset="0"/>
              </a:rPr>
              <a:t>Dominik Wagner</a:t>
            </a:r>
          </a:p>
          <a:p>
            <a:pPr>
              <a:buFont typeface="Wingdings" panose="05000000000000000000" pitchFamily="2" charset="2"/>
              <a:buChar char="v"/>
            </a:pPr>
            <a:endParaRPr lang="de-DE" dirty="0">
              <a:latin typeface="Bahnschrif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dirty="0" smtClean="0">
                <a:latin typeface="Bahnschrift" panose="020B0502040204020203" pitchFamily="34" charset="0"/>
              </a:rPr>
              <a:t>Seit 2018 ständiger Dirigent des KJBO</a:t>
            </a:r>
          </a:p>
          <a:p>
            <a:pPr>
              <a:buFont typeface="Wingdings" panose="05000000000000000000" pitchFamily="2" charset="2"/>
              <a:buChar char="v"/>
            </a:pPr>
            <a:endParaRPr lang="de-DE" dirty="0">
              <a:latin typeface="Bahnschrif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dirty="0" smtClean="0">
                <a:latin typeface="Bahnschrift" panose="020B0502040204020203" pitchFamily="34" charset="0"/>
              </a:rPr>
              <a:t>Studium: Jazztrompete, Komposition, Blasmusikleitung</a:t>
            </a:r>
            <a:endParaRPr lang="de-DE" dirty="0">
              <a:latin typeface="Bahnschrift" panose="020B0502040204020203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889" y="524726"/>
            <a:ext cx="3585886" cy="335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81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Britannic Bold" panose="020B0903060703020204" pitchFamily="34" charset="0"/>
              </a:rPr>
              <a:t>Wie kann ich mitmachen?</a:t>
            </a:r>
            <a:endParaRPr lang="de-DE" dirty="0">
              <a:latin typeface="Britannic Bold" panose="020B0903060703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de-DE" dirty="0" smtClean="0">
                <a:latin typeface="Bahnschrift" panose="020B0502040204020203" pitchFamily="34" charset="0"/>
              </a:rPr>
              <a:t>Ausschreibung auf www.kmv-olpe.de</a:t>
            </a:r>
          </a:p>
          <a:p>
            <a:pPr>
              <a:buFont typeface="Wingdings" panose="05000000000000000000" pitchFamily="2" charset="2"/>
              <a:buChar char="v"/>
            </a:pPr>
            <a:endParaRPr lang="de-DE" dirty="0">
              <a:latin typeface="Bahnschrif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dirty="0" smtClean="0">
                <a:latin typeface="Bahnschrift" panose="020B0502040204020203" pitchFamily="34" charset="0"/>
              </a:rPr>
              <a:t>Fragt in eurem Verein nach! Die Ausschreibung </a:t>
            </a:r>
          </a:p>
          <a:p>
            <a:pPr marL="0" indent="0">
              <a:buNone/>
            </a:pPr>
            <a:r>
              <a:rPr lang="de-DE" dirty="0" smtClean="0">
                <a:latin typeface="Bahnschrift" panose="020B0502040204020203" pitchFamily="34" charset="0"/>
              </a:rPr>
              <a:t>wurde vor ein paar Wochen herumgeschickt.</a:t>
            </a:r>
          </a:p>
          <a:p>
            <a:pPr marL="0" indent="0">
              <a:buNone/>
            </a:pPr>
            <a:endParaRPr lang="de-DE" dirty="0">
              <a:latin typeface="Bahnschrif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dirty="0" smtClean="0">
                <a:latin typeface="Bahnschrift" panose="020B0502040204020203" pitchFamily="34" charset="0"/>
              </a:rPr>
              <a:t>Ausschreibung ausfüllen und an</a:t>
            </a:r>
          </a:p>
          <a:p>
            <a:pPr marL="0" indent="0">
              <a:buNone/>
            </a:pPr>
            <a:r>
              <a:rPr lang="de-DE" dirty="0" smtClean="0">
                <a:latin typeface="Bahnschrift" panose="020B0502040204020203" pitchFamily="34" charset="0"/>
                <a:hlinkClick r:id="rId2"/>
              </a:rPr>
              <a:t>kjbo@kmv-olpe.de</a:t>
            </a:r>
            <a:r>
              <a:rPr lang="de-DE" dirty="0">
                <a:latin typeface="Bahnschrift" panose="020B0502040204020203" pitchFamily="34" charset="0"/>
              </a:rPr>
              <a:t> </a:t>
            </a:r>
            <a:r>
              <a:rPr lang="de-DE" dirty="0" smtClean="0">
                <a:latin typeface="Bahnschrift" panose="020B0502040204020203" pitchFamily="34" charset="0"/>
              </a:rPr>
              <a:t>schicken</a:t>
            </a:r>
            <a:endParaRPr lang="de-DE" dirty="0">
              <a:latin typeface="Bahnschrift" panose="020B0502040204020203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845" y="440538"/>
            <a:ext cx="2686379" cy="379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60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Britannic Bold" panose="020B0903060703020204" pitchFamily="34" charset="0"/>
              </a:rPr>
              <a:t>Phase 2024</a:t>
            </a:r>
            <a:endParaRPr lang="de-DE" dirty="0">
              <a:latin typeface="Britannic Bold" panose="020B0903060703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de-DE" dirty="0" smtClean="0">
                <a:latin typeface="Bahnschrift" panose="020B0502040204020203" pitchFamily="34" charset="0"/>
              </a:rPr>
              <a:t>24.08.24		1. Probe und Vorspiel für Neumitglieder</a:t>
            </a:r>
          </a:p>
          <a:p>
            <a:pPr marL="2286000" lvl="5" indent="0">
              <a:buNone/>
            </a:pPr>
            <a:r>
              <a:rPr lang="de-DE" dirty="0">
                <a:latin typeface="Bahnschrift" panose="020B0502040204020203" pitchFamily="34" charset="0"/>
              </a:rPr>
              <a:t>	</a:t>
            </a:r>
            <a:r>
              <a:rPr lang="de-DE" dirty="0" smtClean="0">
                <a:latin typeface="Bahnschrift" panose="020B0502040204020203" pitchFamily="34" charset="0"/>
              </a:rPr>
              <a:t>danach fröhliches Grillen und Kennenlernen </a:t>
            </a:r>
            <a:r>
              <a:rPr lang="de-DE" dirty="0" smtClean="0">
                <a:latin typeface="Bahnschrift" panose="020B0502040204020203" pitchFamily="34" charset="0"/>
                <a:sym typeface="Wingdings" panose="05000000000000000000" pitchFamily="2" charset="2"/>
              </a:rPr>
              <a:t></a:t>
            </a:r>
            <a:endParaRPr lang="de-DE" dirty="0" smtClean="0">
              <a:latin typeface="Bahnschrif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dirty="0" smtClean="0">
                <a:latin typeface="Bahnschrift" panose="020B0502040204020203" pitchFamily="34" charset="0"/>
              </a:rPr>
              <a:t>25.08.24		Tagesprobe 10-17h</a:t>
            </a:r>
          </a:p>
          <a:p>
            <a:pPr>
              <a:buFont typeface="Wingdings" panose="05000000000000000000" pitchFamily="2" charset="2"/>
              <a:buChar char="v"/>
            </a:pPr>
            <a:endParaRPr lang="de-DE" dirty="0">
              <a:latin typeface="Bahnschrif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dirty="0" smtClean="0">
                <a:latin typeface="Bahnschrift" panose="020B0502040204020203" pitchFamily="34" charset="0"/>
              </a:rPr>
              <a:t>30.08.-01.09.	Probe-WE im MBZ Bad </a:t>
            </a:r>
            <a:r>
              <a:rPr lang="de-DE" dirty="0" err="1" smtClean="0">
                <a:latin typeface="Bahnschrift" panose="020B0502040204020203" pitchFamily="34" charset="0"/>
              </a:rPr>
              <a:t>Fredeburg</a:t>
            </a:r>
            <a:r>
              <a:rPr lang="de-DE" dirty="0" smtClean="0">
                <a:latin typeface="Bahnschrift" panose="020B0502040204020203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endParaRPr lang="de-DE" dirty="0">
              <a:latin typeface="Bahnschrif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dirty="0" smtClean="0">
                <a:latin typeface="Bahnschrift" panose="020B0502040204020203" pitchFamily="34" charset="0"/>
              </a:rPr>
              <a:t>22.09.24		Tagesprobe 10-17h</a:t>
            </a:r>
          </a:p>
          <a:p>
            <a:pPr>
              <a:buFont typeface="Wingdings" panose="05000000000000000000" pitchFamily="2" charset="2"/>
              <a:buChar char="v"/>
            </a:pPr>
            <a:endParaRPr lang="de-DE" dirty="0">
              <a:latin typeface="Bahnschrif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dirty="0" smtClean="0">
                <a:latin typeface="Bahnschrift" panose="020B0502040204020203" pitchFamily="34" charset="0"/>
              </a:rPr>
              <a:t>04.+05.10.	Generalprobe und Konzert</a:t>
            </a:r>
            <a:endParaRPr lang="de-DE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082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Britannic Bold" panose="020B0903060703020204" pitchFamily="34" charset="0"/>
              </a:rPr>
              <a:t>Orga-Team</a:t>
            </a:r>
            <a:endParaRPr lang="de-DE" dirty="0">
              <a:latin typeface="Britannic Bold" panose="020B0903060703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de-DE" sz="2400" dirty="0" smtClean="0">
                <a:latin typeface="Bahnschrift" panose="020B0502040204020203" pitchFamily="34" charset="0"/>
              </a:rPr>
              <a:t>Katja Zimmer </a:t>
            </a:r>
          </a:p>
          <a:p>
            <a:pPr marL="0" indent="0">
              <a:buNone/>
            </a:pPr>
            <a:r>
              <a:rPr lang="de-DE" sz="2400" dirty="0" smtClean="0">
                <a:latin typeface="Bahnschrift" panose="020B0502040204020203" pitchFamily="34" charset="0"/>
              </a:rPr>
              <a:t>Handy: 0171 3067727</a:t>
            </a:r>
          </a:p>
          <a:p>
            <a:pPr marL="0" indent="0">
              <a:buNone/>
            </a:pPr>
            <a:r>
              <a:rPr lang="de-DE" sz="2400" dirty="0" smtClean="0">
                <a:latin typeface="Bahnschrift" panose="020B0502040204020203" pitchFamily="34" charset="0"/>
              </a:rPr>
              <a:t>Mail: </a:t>
            </a:r>
            <a:r>
              <a:rPr lang="de-DE" sz="2400" dirty="0" smtClean="0">
                <a:latin typeface="Bahnschrift" panose="020B0502040204020203" pitchFamily="34" charset="0"/>
                <a:hlinkClick r:id="rId2"/>
              </a:rPr>
              <a:t>kjbo@kmv-olpe.de</a:t>
            </a:r>
            <a:endParaRPr lang="de-DE" sz="2400" dirty="0" smtClean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de-DE" sz="2400" dirty="0">
              <a:latin typeface="Bahnschrif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sz="2400" dirty="0" smtClean="0">
                <a:latin typeface="Bahnschrift" panose="020B0502040204020203" pitchFamily="34" charset="0"/>
              </a:rPr>
              <a:t>Anna Mack</a:t>
            </a:r>
          </a:p>
          <a:p>
            <a:pPr marL="0" indent="0">
              <a:buNone/>
            </a:pPr>
            <a:r>
              <a:rPr lang="de-DE" sz="2400" dirty="0" smtClean="0">
                <a:latin typeface="Bahnschrift" panose="020B0502040204020203" pitchFamily="34" charset="0"/>
              </a:rPr>
              <a:t>Handy: 0157 82435165</a:t>
            </a:r>
          </a:p>
          <a:p>
            <a:pPr marL="0" indent="0">
              <a:buNone/>
            </a:pPr>
            <a:endParaRPr lang="de-DE" sz="24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de-DE" sz="2400" dirty="0" smtClean="0">
              <a:latin typeface="Bahnschrif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sz="2400" dirty="0" err="1" smtClean="0">
                <a:latin typeface="Bahnschrift" panose="020B0502040204020203" pitchFamily="34" charset="0"/>
              </a:rPr>
              <a:t>Insta</a:t>
            </a:r>
            <a:r>
              <a:rPr lang="de-DE" sz="2400" dirty="0" smtClean="0">
                <a:latin typeface="Bahnschrift" panose="020B0502040204020203" pitchFamily="34" charset="0"/>
              </a:rPr>
              <a:t>: @</a:t>
            </a:r>
            <a:r>
              <a:rPr lang="de-DE" sz="2400" dirty="0" err="1" smtClean="0">
                <a:latin typeface="Bahnschrift" panose="020B0502040204020203" pitchFamily="34" charset="0"/>
              </a:rPr>
              <a:t>kreisjugendblasorchesterolpe</a:t>
            </a:r>
            <a:endParaRPr lang="de-DE" sz="24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717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Office PowerPoint</Application>
  <PresentationFormat>Breitbild</PresentationFormat>
  <Paragraphs>81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Bahnschrift</vt:lpstr>
      <vt:lpstr>Britannic Bold</vt:lpstr>
      <vt:lpstr>Calibri</vt:lpstr>
      <vt:lpstr>Calibri Light</vt:lpstr>
      <vt:lpstr>Wingdings</vt:lpstr>
      <vt:lpstr>Office</vt:lpstr>
      <vt:lpstr>PowerPoint-Präsentation</vt:lpstr>
      <vt:lpstr>Was ist das      ? </vt:lpstr>
      <vt:lpstr>Besetzung des KJBO</vt:lpstr>
      <vt:lpstr>Voraussetzungen</vt:lpstr>
      <vt:lpstr>Beispiele</vt:lpstr>
      <vt:lpstr>Meet the Conductor</vt:lpstr>
      <vt:lpstr>Wie kann ich mitmachen?</vt:lpstr>
      <vt:lpstr>Phase 2024</vt:lpstr>
      <vt:lpstr>Orga-Team</vt:lpstr>
      <vt:lpstr>Fragen? Wünsche? Sorgen?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Katja Zimmer</dc:creator>
  <cp:lastModifiedBy>Katja Zimmer</cp:lastModifiedBy>
  <cp:revision>12</cp:revision>
  <dcterms:created xsi:type="dcterms:W3CDTF">2024-03-03T17:46:56Z</dcterms:created>
  <dcterms:modified xsi:type="dcterms:W3CDTF">2024-04-07T15:19:03Z</dcterms:modified>
</cp:coreProperties>
</file>